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78" r:id="rId3"/>
    <p:sldId id="279" r:id="rId4"/>
    <p:sldId id="259" r:id="rId5"/>
    <p:sldId id="257" r:id="rId6"/>
    <p:sldId id="258" r:id="rId7"/>
    <p:sldId id="274" r:id="rId8"/>
    <p:sldId id="260" r:id="rId9"/>
    <p:sldId id="263" r:id="rId10"/>
    <p:sldId id="264" r:id="rId11"/>
    <p:sldId id="265" r:id="rId12"/>
    <p:sldId id="266" r:id="rId13"/>
    <p:sldId id="275" r:id="rId14"/>
    <p:sldId id="282" r:id="rId15"/>
    <p:sldId id="283" r:id="rId16"/>
    <p:sldId id="284" r:id="rId17"/>
    <p:sldId id="276" r:id="rId18"/>
    <p:sldId id="280" r:id="rId19"/>
    <p:sldId id="281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63" d="100"/>
          <a:sy n="63" d="100"/>
        </p:scale>
        <p:origin x="-160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64BA81-F105-4C1A-B514-C9D782BC2791}" type="datetimeFigureOut">
              <a:rPr lang="en-AU" smtClean="0"/>
              <a:pPr/>
              <a:t>5/08/2012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9E047-36CD-4346-9D7C-4D6B13B9F9F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3193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9E047-36CD-4346-9D7C-4D6B13B9F9F8}" type="slidenum">
              <a:rPr lang="en-AU" smtClean="0"/>
              <a:pPr/>
              <a:t>11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FFAAEBA-C6AB-4CF2-A266-7C0D598E10B0}" type="datetimeFigureOut">
              <a:rPr lang="en-AU" smtClean="0"/>
              <a:pPr/>
              <a:t>5/08/2012</a:t>
            </a:fld>
            <a:endParaRPr lang="en-AU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AU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07698FA-B816-48F6-90A5-429ED649EB0B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AEBA-C6AB-4CF2-A266-7C0D598E10B0}" type="datetimeFigureOut">
              <a:rPr lang="en-AU" smtClean="0"/>
              <a:pPr/>
              <a:t>5/08/2012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698FA-B816-48F6-90A5-429ED649EB0B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AEBA-C6AB-4CF2-A266-7C0D598E10B0}" type="datetimeFigureOut">
              <a:rPr lang="en-AU" smtClean="0"/>
              <a:pPr/>
              <a:t>5/08/2012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698FA-B816-48F6-90A5-429ED649EB0B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FFAAEBA-C6AB-4CF2-A266-7C0D598E10B0}" type="datetimeFigureOut">
              <a:rPr lang="en-AU" smtClean="0"/>
              <a:pPr/>
              <a:t>5/08/2012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698FA-B816-48F6-90A5-429ED649EB0B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FFAAEBA-C6AB-4CF2-A266-7C0D598E10B0}" type="datetimeFigureOut">
              <a:rPr lang="en-AU" smtClean="0"/>
              <a:pPr/>
              <a:t>5/08/2012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07698FA-B816-48F6-90A5-429ED649EB0B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FFAAEBA-C6AB-4CF2-A266-7C0D598E10B0}" type="datetimeFigureOut">
              <a:rPr lang="en-AU" smtClean="0"/>
              <a:pPr/>
              <a:t>5/08/2012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07698FA-B816-48F6-90A5-429ED649EB0B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FFAAEBA-C6AB-4CF2-A266-7C0D598E10B0}" type="datetimeFigureOut">
              <a:rPr lang="en-AU" smtClean="0"/>
              <a:pPr/>
              <a:t>5/08/2012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07698FA-B816-48F6-90A5-429ED649EB0B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AEBA-C6AB-4CF2-A266-7C0D598E10B0}" type="datetimeFigureOut">
              <a:rPr lang="en-AU" smtClean="0"/>
              <a:pPr/>
              <a:t>5/08/2012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698FA-B816-48F6-90A5-429ED649EB0B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FFAAEBA-C6AB-4CF2-A266-7C0D598E10B0}" type="datetimeFigureOut">
              <a:rPr lang="en-AU" smtClean="0"/>
              <a:pPr/>
              <a:t>5/08/2012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07698FA-B816-48F6-90A5-429ED649EB0B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FFAAEBA-C6AB-4CF2-A266-7C0D598E10B0}" type="datetimeFigureOut">
              <a:rPr lang="en-AU" smtClean="0"/>
              <a:pPr/>
              <a:t>5/08/2012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07698FA-B816-48F6-90A5-429ED649EB0B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FFAAEBA-C6AB-4CF2-A266-7C0D598E10B0}" type="datetimeFigureOut">
              <a:rPr lang="en-AU" smtClean="0"/>
              <a:pPr/>
              <a:t>5/08/2012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07698FA-B816-48F6-90A5-429ED649EB0B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FFAAEBA-C6AB-4CF2-A266-7C0D598E10B0}" type="datetimeFigureOut">
              <a:rPr lang="en-AU" smtClean="0"/>
              <a:pPr/>
              <a:t>5/08/2012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07698FA-B816-48F6-90A5-429ED649EB0B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4800" b="1" dirty="0" smtClean="0"/>
              <a:t>Angles - Level 3</a:t>
            </a:r>
            <a:endParaRPr lang="en-AU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3843016"/>
          </a:xfrm>
        </p:spPr>
        <p:txBody>
          <a:bodyPr>
            <a:normAutofit/>
          </a:bodyPr>
          <a:lstStyle/>
          <a:p>
            <a:pPr algn="ctr"/>
            <a:endParaRPr lang="en-AU" dirty="0" smtClean="0"/>
          </a:p>
          <a:p>
            <a:pPr algn="ctr"/>
            <a:endParaRPr lang="en-AU" b="1" dirty="0" smtClean="0"/>
          </a:p>
          <a:p>
            <a:pPr algn="ctr"/>
            <a:r>
              <a:rPr lang="en-AU" b="1" dirty="0" smtClean="0"/>
              <a:t>By: Sarah Lovett-Abela</a:t>
            </a:r>
          </a:p>
          <a:p>
            <a:pPr algn="ctr"/>
            <a:r>
              <a:rPr lang="en-AU" b="1" dirty="0" smtClean="0"/>
              <a:t>Amy Cadman</a:t>
            </a:r>
          </a:p>
          <a:p>
            <a:pPr algn="ctr"/>
            <a:r>
              <a:rPr lang="en-AU" b="1" dirty="0" smtClean="0"/>
              <a:t>Ghiwa Koubar</a:t>
            </a:r>
          </a:p>
          <a:p>
            <a:pPr algn="ctr"/>
            <a:r>
              <a:rPr lang="en-AU" b="1" dirty="0" smtClean="0"/>
              <a:t>Christine Mahlis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Prior Conceptual Knowledge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AU" dirty="0" smtClean="0"/>
              <a:t>Working Mathematically – PP1.5:</a:t>
            </a:r>
          </a:p>
          <a:p>
            <a:pPr lvl="1"/>
            <a:r>
              <a:rPr lang="en-AU" dirty="0" smtClean="0"/>
              <a:t>Formulation and testing of conjectures using models that involve, for example, objects, patterns, shapes and numbers</a:t>
            </a:r>
          </a:p>
          <a:p>
            <a:pPr>
              <a:buNone/>
            </a:pPr>
            <a:r>
              <a:rPr lang="en-AU" dirty="0" smtClean="0"/>
              <a:t>Number – PP – 2.0:</a:t>
            </a:r>
          </a:p>
          <a:p>
            <a:pPr lvl="1"/>
            <a:r>
              <a:rPr lang="en-AU" dirty="0" smtClean="0"/>
              <a:t>They describe simple fractions such as one half, one third and one quarter in terms of equal sized parts of a whole object</a:t>
            </a:r>
          </a:p>
          <a:p>
            <a:pPr lvl="1"/>
            <a:endParaRPr lang="en-AU" dirty="0" smtClean="0"/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Prior Conceptual Knowledge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AU" dirty="0" smtClean="0"/>
              <a:t>Space – PP2.0</a:t>
            </a:r>
          </a:p>
          <a:p>
            <a:pPr lvl="1"/>
            <a:r>
              <a:rPr lang="en-AU" sz="3000" dirty="0" smtClean="0"/>
              <a:t>At Level 2, students recognise lines, surfaces and planes, corners and boundaries; familiar two-dimensional shapes including rectangles, rhombuses and hexagons</a:t>
            </a:r>
            <a:endParaRPr lang="en-AU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Misconception 1:Distraction by arm length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 smtClean="0"/>
          </a:p>
          <a:p>
            <a:pPr lvl="1">
              <a:buNone/>
            </a:pPr>
            <a:r>
              <a:rPr lang="en-AU" sz="3000" dirty="0" smtClean="0"/>
              <a:t>Students are distracted by the arm length and think that the length of the arms determines the size of the angle (DEECD, 2011). </a:t>
            </a:r>
            <a:endParaRPr lang="en-AU" sz="3000" dirty="0"/>
          </a:p>
        </p:txBody>
      </p:sp>
      <p:pic>
        <p:nvPicPr>
          <p:cNvPr id="4" name="Picture 3" descr="DifferentArm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4293096"/>
            <a:ext cx="5544615" cy="21408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Misconception 2: Orientation of angle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25400">
            <a:solidFill>
              <a:schemeClr val="tx1"/>
            </a:solidFill>
          </a:ln>
        </p:spPr>
        <p:txBody>
          <a:bodyPr/>
          <a:lstStyle/>
          <a:p>
            <a:r>
              <a:rPr lang="en-AU" dirty="0" smtClean="0"/>
              <a:t>Students have difficulty recognising  angles in different orientations (Close, 1982;Noss, 1987;Outhred, 1987 cited in Mitchelmore &amp; White, 1998)</a:t>
            </a:r>
            <a:endParaRPr lang="en-A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31640" y="4077072"/>
            <a:ext cx="2592288" cy="108012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827584" y="5157192"/>
            <a:ext cx="3168352" cy="2160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995936" y="5229200"/>
            <a:ext cx="21602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4427984" y="4437112"/>
            <a:ext cx="2520280" cy="122413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Misconception 3: Amount of turn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Students do not readily incorporate turning into their angles concepts (Mitchelmore &amp; White, 1998).</a:t>
            </a:r>
          </a:p>
          <a:p>
            <a:pPr lvl="1"/>
            <a:r>
              <a:rPr lang="en-AU" dirty="0" smtClean="0"/>
              <a:t>They found that;</a:t>
            </a:r>
          </a:p>
          <a:p>
            <a:pPr lvl="2"/>
            <a:r>
              <a:rPr lang="en-AU" dirty="0" smtClean="0"/>
              <a:t>Less than 10% of grade 4 students mentioned turning when asked to give examples of angles.</a:t>
            </a:r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Conceptual Difficulty: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AU" dirty="0" smtClean="0"/>
              <a:t>Mitchelmore and White (2000), found that students’ major difficulty in learning about angles is to recognise that the same idea is present in different situations (p3).</a:t>
            </a:r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Realistic Context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AU" dirty="0" smtClean="0"/>
              <a:t>For example;</a:t>
            </a:r>
          </a:p>
          <a:p>
            <a:pPr lvl="1"/>
            <a:r>
              <a:rPr lang="en-AU" dirty="0" smtClean="0"/>
              <a:t>Some angles are horizontal (e.g. corner of table</a:t>
            </a:r>
          </a:p>
          <a:p>
            <a:pPr lvl="1"/>
            <a:r>
              <a:rPr lang="en-AU" dirty="0" smtClean="0"/>
              <a:t>Some angles are vertical (e.g. corner of window frame)</a:t>
            </a:r>
          </a:p>
          <a:p>
            <a:pPr lvl="1"/>
            <a:r>
              <a:rPr lang="en-AU" dirty="0" smtClean="0"/>
              <a:t>Some are solid (furniture corners)</a:t>
            </a:r>
          </a:p>
          <a:p>
            <a:pPr lvl="1"/>
            <a:r>
              <a:rPr lang="en-AU" dirty="0" smtClean="0"/>
              <a:t>Some are fixed (picture frames)</a:t>
            </a:r>
          </a:p>
          <a:p>
            <a:pPr lvl="1"/>
            <a:r>
              <a:rPr lang="en-AU" dirty="0" smtClean="0"/>
              <a:t>Some are moveable (scissors) </a:t>
            </a:r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Realistic context cont...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AU" dirty="0" smtClean="0"/>
              <a:t>Children have to recognise that all these objects are similar , that is</a:t>
            </a:r>
          </a:p>
          <a:p>
            <a:pPr lvl="1"/>
            <a:r>
              <a:rPr lang="en-AU" dirty="0" smtClean="0"/>
              <a:t>They consist of two linear parts which cross or meet at a point. </a:t>
            </a:r>
          </a:p>
          <a:p>
            <a:pPr lvl="1"/>
            <a:r>
              <a:rPr lang="en-AU" dirty="0" smtClean="0"/>
              <a:t>(Mitchelmore and White, 2000)</a:t>
            </a:r>
          </a:p>
          <a:p>
            <a:pPr lvl="1"/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Activity: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8358" indent="-514350">
              <a:buNone/>
            </a:pPr>
            <a:r>
              <a:rPr lang="en-AU" dirty="0" smtClean="0"/>
              <a:t> </a:t>
            </a:r>
            <a:r>
              <a:rPr lang="en-AU" dirty="0" err="1" smtClean="0"/>
              <a:t>Robo</a:t>
            </a:r>
            <a:r>
              <a:rPr lang="en-AU" dirty="0" smtClean="0"/>
              <a:t> Maze </a:t>
            </a:r>
          </a:p>
          <a:p>
            <a:pPr marL="578358" indent="-514350">
              <a:buAutoNum type="arabicPeriod"/>
            </a:pPr>
            <a:endParaRPr lang="en-AU" dirty="0" smtClean="0"/>
          </a:p>
          <a:p>
            <a:pPr marL="578358" indent="-514350">
              <a:buNone/>
            </a:pPr>
            <a:r>
              <a:rPr lang="en-AU" sz="2400" dirty="0" smtClean="0"/>
              <a:t>This activity is modified from Wilson and Adams, (1992)</a:t>
            </a:r>
          </a:p>
          <a:p>
            <a:pPr marL="578358" indent="-514350">
              <a:buAutoNum type="arabicPeriod"/>
            </a:pPr>
            <a:endParaRPr lang="en-AU" dirty="0" smtClean="0"/>
          </a:p>
          <a:p>
            <a:pPr marL="578358" indent="-514350">
              <a:buAutoNum type="arabicPeriod"/>
            </a:pPr>
            <a:endParaRPr lang="en-AU" dirty="0" smtClean="0"/>
          </a:p>
          <a:p>
            <a:pPr marL="578358" indent="-514350">
              <a:buNone/>
            </a:pPr>
            <a:endParaRPr lang="en-AU" dirty="0" smtClean="0"/>
          </a:p>
          <a:p>
            <a:pPr marL="578358" indent="-514350">
              <a:buAutoNum type="arabicPeriod"/>
            </a:pPr>
            <a:endParaRPr lang="en-AU" dirty="0" smtClean="0"/>
          </a:p>
          <a:p>
            <a:pPr marL="578358" indent="-514350">
              <a:buAutoNum type="arabicPeriod"/>
            </a:pPr>
            <a:endParaRPr lang="en-AU" dirty="0" smtClean="0"/>
          </a:p>
          <a:p>
            <a:pPr marL="578358" indent="-514350">
              <a:buAutoNum type="arabicPeriod"/>
            </a:pPr>
            <a:endParaRPr lang="en-AU" dirty="0" smtClean="0"/>
          </a:p>
          <a:p>
            <a:pPr marL="578358" indent="-514350">
              <a:buAutoNum type="arabicPeriod"/>
            </a:pPr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Justification: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8358" indent="-514350">
              <a:buNone/>
            </a:pPr>
            <a:endParaRPr lang="en-AU" sz="2400" dirty="0" smtClean="0"/>
          </a:p>
          <a:p>
            <a:pPr marL="578358" indent="-514350"/>
            <a:r>
              <a:rPr lang="en-AU" sz="2400" dirty="0" smtClean="0"/>
              <a:t>Students use their bodies to experience the angle as they rotate right and left. </a:t>
            </a:r>
          </a:p>
          <a:p>
            <a:pPr marL="578358" indent="-514350"/>
            <a:r>
              <a:rPr lang="en-AU" sz="2400" dirty="0" smtClean="0"/>
              <a:t>If students engage in physical activities first, then they will be able to apply their knowledge of angle as a measurement of something ‘dynamic’; That is turn.</a:t>
            </a:r>
          </a:p>
          <a:p>
            <a:pPr marL="578358" indent="-514350"/>
            <a:r>
              <a:rPr lang="en-AU" sz="2400" dirty="0" smtClean="0"/>
              <a:t>Then they will not focus on irrelevant details such as length of arm (Clements and Burn, 2000)</a:t>
            </a:r>
          </a:p>
          <a:p>
            <a:pPr>
              <a:buNone/>
            </a:pPr>
            <a:endParaRPr lang="en-AU" dirty="0" smtClean="0"/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Importance of Angles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AU" dirty="0" smtClean="0"/>
              <a:t> </a:t>
            </a:r>
            <a:r>
              <a:rPr lang="en-AU" sz="2800" dirty="0" smtClean="0"/>
              <a:t>Length and angle are arguably the two most basic concepts which we use to analyse our spatial environment, and they are also fundamental to the study of geometry. </a:t>
            </a:r>
          </a:p>
          <a:p>
            <a:pPr>
              <a:buNone/>
            </a:pPr>
            <a:endParaRPr lang="en-AU" sz="2800" dirty="0" smtClean="0"/>
          </a:p>
          <a:p>
            <a:pPr>
              <a:buNone/>
            </a:pPr>
            <a:r>
              <a:rPr lang="en-AU" sz="2800" dirty="0" smtClean="0"/>
              <a:t>Most students master length early in primary school. However, angle can cause difficulties into secondary school (Mitchelmore, 1983).</a:t>
            </a:r>
            <a:endParaRPr lang="en-A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References: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504203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AU" sz="1800" dirty="0" smtClean="0"/>
              <a:t>Booker, G., Bond,D., Sparrow,L., Swan, P .(2010). </a:t>
            </a:r>
            <a:r>
              <a:rPr lang="en-AU" sz="1800" i="1" dirty="0" smtClean="0"/>
              <a:t>Teaching Primary Mathematics</a:t>
            </a:r>
            <a:r>
              <a:rPr lang="en-AU" sz="1800" dirty="0" smtClean="0"/>
              <a:t>(4</a:t>
            </a:r>
            <a:r>
              <a:rPr lang="en-AU" sz="1800" baseline="30000" dirty="0" smtClean="0"/>
              <a:t>th</a:t>
            </a:r>
            <a:r>
              <a:rPr lang="en-AU" sz="1800" dirty="0" smtClean="0"/>
              <a:t> ed). NSW; Pearson Education</a:t>
            </a:r>
          </a:p>
          <a:p>
            <a:pPr>
              <a:buNone/>
            </a:pPr>
            <a:r>
              <a:rPr lang="en-AU" sz="1800" dirty="0" smtClean="0"/>
              <a:t>DEECD (2011). Mathematics Developmental Continuum 3.25  Retrieved 25</a:t>
            </a:r>
            <a:r>
              <a:rPr lang="en-AU" sz="1800" baseline="30000" dirty="0" smtClean="0"/>
              <a:t>th</a:t>
            </a:r>
            <a:r>
              <a:rPr lang="en-AU" sz="1800" dirty="0" smtClean="0"/>
              <a:t> August, 2010, from </a:t>
            </a:r>
          </a:p>
          <a:p>
            <a:pPr>
              <a:buNone/>
            </a:pPr>
            <a:r>
              <a:rPr lang="en-AU" sz="1800" dirty="0" smtClean="0"/>
              <a:t>http://vels.vcaa.vic.edu.au/support/progression/maths.html#lev3</a:t>
            </a:r>
          </a:p>
          <a:p>
            <a:pPr>
              <a:buNone/>
            </a:pPr>
            <a:r>
              <a:rPr lang="en-AU" sz="1800" dirty="0" smtClean="0"/>
              <a:t>Clements, D.H &amp; Burns, B.(2000). Students Development of Strategies for Turn and Angle Measure. </a:t>
            </a:r>
            <a:r>
              <a:rPr lang="en-AU" sz="1800" i="1" dirty="0" smtClean="0"/>
              <a:t>Educational Studies in Mathematics, </a:t>
            </a:r>
            <a:r>
              <a:rPr lang="en-AU" sz="1800" dirty="0" smtClean="0"/>
              <a:t>41, 31-45</a:t>
            </a:r>
          </a:p>
          <a:p>
            <a:pPr>
              <a:buNone/>
            </a:pPr>
            <a:r>
              <a:rPr lang="en-AU" sz="1800" dirty="0" smtClean="0"/>
              <a:t>Mitchelmore, M.(1983).  Children’s learning of geometry: Report of a cooperative research project. </a:t>
            </a:r>
            <a:r>
              <a:rPr lang="en-AU" sz="1800" i="1" dirty="0" smtClean="0"/>
              <a:t>Caribbean Journal of Education</a:t>
            </a:r>
            <a:r>
              <a:rPr lang="en-AU" sz="1800" dirty="0" smtClean="0"/>
              <a:t>, 10, 179-228. </a:t>
            </a:r>
          </a:p>
          <a:p>
            <a:pPr>
              <a:buNone/>
            </a:pPr>
            <a:r>
              <a:rPr lang="en-AU" sz="1800" dirty="0" smtClean="0"/>
              <a:t>Mitchelmore, M .(1998). Young Students’ Concepts of turning and angle). </a:t>
            </a:r>
            <a:r>
              <a:rPr lang="en-AU" sz="1800" i="1" dirty="0" smtClean="0"/>
              <a:t>Cognition and Instruction </a:t>
            </a:r>
            <a:r>
              <a:rPr lang="en-AU" sz="1800" dirty="0" smtClean="0"/>
              <a:t>16(3),265-284</a:t>
            </a:r>
          </a:p>
          <a:p>
            <a:pPr>
              <a:buNone/>
            </a:pPr>
            <a:r>
              <a:rPr lang="en-AU" sz="1800" dirty="0" smtClean="0"/>
              <a:t>Mitchelmore, M., &amp; White, P.(2000). Development of angle concepts by progressive abstraction and generalisation. </a:t>
            </a:r>
            <a:r>
              <a:rPr lang="en-AU" sz="1800" i="1" dirty="0" smtClean="0"/>
              <a:t>Educational Studies in Mathematics </a:t>
            </a:r>
            <a:r>
              <a:rPr lang="en-AU" sz="1800" dirty="0" smtClean="0"/>
              <a:t>41:209-238.</a:t>
            </a:r>
          </a:p>
          <a:p>
            <a:pPr>
              <a:buNone/>
            </a:pPr>
            <a:r>
              <a:rPr lang="en-AU" sz="1800" dirty="0" smtClean="0"/>
              <a:t>Wilson, P., &amp; Adams, V(1992). A Dynamic Way to Teach Angle and Angle Measure. </a:t>
            </a:r>
            <a:r>
              <a:rPr lang="en-AU" sz="1800" i="1" dirty="0" smtClean="0"/>
              <a:t>Arithmetic Teacher </a:t>
            </a:r>
            <a:r>
              <a:rPr lang="en-AU" sz="1800" dirty="0" smtClean="0"/>
              <a:t>39(5)</a:t>
            </a:r>
          </a:p>
          <a:p>
            <a:pPr>
              <a:buNone/>
            </a:pPr>
            <a:r>
              <a:rPr lang="en-AU" sz="1800" dirty="0" smtClean="0"/>
              <a:t>Victorian Essential Learning Standards (2011). Progression Point Examples,   Retrieved  25</a:t>
            </a:r>
            <a:r>
              <a:rPr lang="en-AU" sz="1800" baseline="30000" dirty="0" smtClean="0"/>
              <a:t>th</a:t>
            </a:r>
            <a:r>
              <a:rPr lang="en-AU" sz="1800" dirty="0" smtClean="0"/>
              <a:t> August, 2010, from http://vels.vcaa.vic.edu.au/support/progression/maths.html#lev3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Wilson and Adams (1992)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AU" sz="2800" dirty="0" smtClean="0"/>
              <a:t>Found that;</a:t>
            </a:r>
          </a:p>
          <a:p>
            <a:pPr lvl="1"/>
            <a:r>
              <a:rPr lang="en-AU" sz="2800" dirty="0" smtClean="0"/>
              <a:t>98% of 145 YR 8 students &amp; 99% of 143 YR 6 students did not refer to angles in defining properties of rectangle. </a:t>
            </a:r>
          </a:p>
          <a:p>
            <a:pPr lvl="1"/>
            <a:r>
              <a:rPr lang="en-AU" sz="2800" dirty="0" smtClean="0"/>
              <a:t>This shows that there is a lack of attention to the concept of angle in the early years.</a:t>
            </a:r>
          </a:p>
          <a:p>
            <a:pPr lvl="1"/>
            <a:r>
              <a:rPr lang="en-AU" sz="2800" dirty="0" smtClean="0"/>
              <a:t>They believe that the concept of angle measure as a turn can be developed as early as prep.</a:t>
            </a:r>
          </a:p>
          <a:p>
            <a:pPr lvl="1"/>
            <a:endParaRPr lang="en-AU" dirty="0" smtClean="0"/>
          </a:p>
          <a:p>
            <a:pPr lvl="1"/>
            <a:endParaRPr lang="en-AU" dirty="0" smtClean="0"/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Overview of Dimension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AU" dirty="0" smtClean="0"/>
          </a:p>
          <a:p>
            <a:pPr algn="ctr">
              <a:buNone/>
            </a:pPr>
            <a:r>
              <a:rPr lang="en-AU" sz="3600" dirty="0" smtClean="0"/>
              <a:t>Space</a:t>
            </a:r>
          </a:p>
          <a:p>
            <a:pPr algn="ctr">
              <a:buNone/>
            </a:pPr>
            <a:r>
              <a:rPr lang="en-AU" sz="3600" dirty="0" smtClean="0"/>
              <a:t>Measurement, Chance and Data</a:t>
            </a:r>
          </a:p>
          <a:p>
            <a:pPr algn="ctr">
              <a:buNone/>
            </a:pPr>
            <a:r>
              <a:rPr lang="en-AU" sz="3600" dirty="0" smtClean="0"/>
              <a:t>Working Mathematically</a:t>
            </a:r>
            <a:endParaRPr lang="en-A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1. Conceptual focus – Angles Level 3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AU" dirty="0" smtClean="0"/>
              <a:t>Dimension:</a:t>
            </a:r>
          </a:p>
          <a:p>
            <a:pPr>
              <a:buNone/>
            </a:pPr>
            <a:r>
              <a:rPr lang="en-AU" dirty="0" smtClean="0"/>
              <a:t>Space –PP 2.5:</a:t>
            </a:r>
          </a:p>
          <a:p>
            <a:pPr lvl="1"/>
            <a:r>
              <a:rPr lang="en-AU" dirty="0" smtClean="0"/>
              <a:t>Representation of angles formed dynamically; for example, between the hands of a clock or between their own limbs, and explanations of these angles in terms of simple fractions of a complete revolution</a:t>
            </a:r>
          </a:p>
          <a:p>
            <a:pPr>
              <a:buNone/>
            </a:pPr>
            <a:r>
              <a:rPr lang="en-AU" dirty="0" smtClean="0"/>
              <a:t>Space – PP2.75:</a:t>
            </a:r>
          </a:p>
          <a:p>
            <a:pPr lvl="1"/>
            <a:r>
              <a:rPr lang="en-AU" dirty="0" smtClean="0"/>
              <a:t>Construction of a model for an angle using rotation of lines</a:t>
            </a:r>
          </a:p>
          <a:p>
            <a:pPr>
              <a:buNone/>
            </a:pPr>
            <a:endParaRPr lang="en-AU" dirty="0" smtClean="0"/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Conceptual Focus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AU" dirty="0" smtClean="0"/>
              <a:t>Dimension – Measurement, chance and data PP2.75:</a:t>
            </a:r>
          </a:p>
          <a:p>
            <a:pPr lvl="1"/>
            <a:r>
              <a:rPr lang="en-AU" sz="3000" dirty="0" smtClean="0"/>
              <a:t>Estimation of angle in terms of quarter turns and half turns</a:t>
            </a:r>
            <a:br>
              <a:rPr lang="en-AU" sz="3000" dirty="0" smtClean="0"/>
            </a:br>
            <a:endParaRPr lang="en-AU" sz="3000" dirty="0" smtClean="0"/>
          </a:p>
          <a:p>
            <a:pPr>
              <a:buNone/>
            </a:pPr>
            <a:r>
              <a:rPr lang="en-AU" dirty="0" smtClean="0"/>
              <a:t>Dimension: Working mathematically </a:t>
            </a:r>
            <a:r>
              <a:rPr lang="en-AU" smtClean="0"/>
              <a:t>– PP2.75</a:t>
            </a:r>
            <a:r>
              <a:rPr lang="en-AU" dirty="0" smtClean="0"/>
              <a:t>:</a:t>
            </a:r>
          </a:p>
          <a:p>
            <a:pPr lvl="1"/>
            <a:r>
              <a:rPr lang="en-AU" sz="3000" dirty="0" smtClean="0"/>
              <a:t>Use of materials and models to illustrate and test generalisations.</a:t>
            </a:r>
          </a:p>
          <a:p>
            <a:pPr>
              <a:buNone/>
            </a:pPr>
            <a:endParaRPr lang="en-AU" dirty="0" smtClean="0"/>
          </a:p>
          <a:p>
            <a:pPr lvl="1"/>
            <a:endParaRPr lang="en-AU" dirty="0" smtClean="0"/>
          </a:p>
          <a:p>
            <a:pPr lvl="1"/>
            <a:endParaRPr lang="en-AU" dirty="0" smtClean="0"/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Students understanding of angles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Concept of angle develops over a period of time</a:t>
            </a:r>
          </a:p>
          <a:p>
            <a:r>
              <a:rPr lang="en-AU" dirty="0" smtClean="0"/>
              <a:t>A static view of an angle is difficult for young students to perceive</a:t>
            </a:r>
          </a:p>
          <a:p>
            <a:r>
              <a:rPr lang="en-AU" dirty="0" smtClean="0"/>
              <a:t>Students need good activities designed to help them explore angles and their properties relationships</a:t>
            </a:r>
          </a:p>
          <a:p>
            <a:pPr>
              <a:buNone/>
            </a:pPr>
            <a:r>
              <a:rPr lang="en-AU" dirty="0" smtClean="0"/>
              <a:t>(Wilson and Adams, 1992, p7)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2. Major Concepts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AU" dirty="0" smtClean="0"/>
              <a:t>According to Booker et al(2010)...</a:t>
            </a:r>
          </a:p>
          <a:p>
            <a:pPr>
              <a:buNone/>
            </a:pPr>
            <a:endParaRPr lang="en-AU" dirty="0" smtClean="0"/>
          </a:p>
          <a:p>
            <a:pPr>
              <a:buNone/>
            </a:pPr>
            <a:r>
              <a:rPr lang="en-AU" dirty="0" smtClean="0"/>
              <a:t>The three aspects of angle are;</a:t>
            </a:r>
          </a:p>
          <a:p>
            <a:pPr lvl="1"/>
            <a:r>
              <a:rPr lang="en-AU" dirty="0" smtClean="0"/>
              <a:t>Angle as a corner</a:t>
            </a:r>
          </a:p>
          <a:p>
            <a:pPr lvl="1"/>
            <a:r>
              <a:rPr lang="en-AU" dirty="0" smtClean="0"/>
              <a:t>Angle as the shape made when two lines radiate from a common point</a:t>
            </a:r>
          </a:p>
          <a:p>
            <a:pPr lvl="1"/>
            <a:r>
              <a:rPr lang="en-AU" dirty="0" smtClean="0"/>
              <a:t>Angles as a measure of turn</a:t>
            </a:r>
          </a:p>
          <a:p>
            <a:pPr lvl="1"/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Prior conceptual knowledge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AU" dirty="0" smtClean="0"/>
              <a:t>Number – PP1.50:</a:t>
            </a:r>
          </a:p>
          <a:p>
            <a:pPr lvl="1"/>
            <a:r>
              <a:rPr lang="en-AU" sz="3000" dirty="0" smtClean="0"/>
              <a:t>Use of </a:t>
            </a:r>
            <a:r>
              <a:rPr lang="en-AU" sz="3000" i="1" dirty="0" smtClean="0"/>
              <a:t>half</a:t>
            </a:r>
            <a:r>
              <a:rPr lang="en-AU" sz="3000" dirty="0" smtClean="0"/>
              <a:t> and </a:t>
            </a:r>
            <a:r>
              <a:rPr lang="en-AU" sz="3000" i="1" dirty="0" smtClean="0"/>
              <a:t>quarter</a:t>
            </a:r>
            <a:r>
              <a:rPr lang="en-AU" sz="3000" dirty="0" smtClean="0"/>
              <a:t> as a descriptor; for example, a quarter of a cake</a:t>
            </a:r>
            <a:br>
              <a:rPr lang="en-AU" sz="3000" dirty="0" smtClean="0"/>
            </a:br>
            <a:endParaRPr lang="en-AU" sz="3000" dirty="0" smtClean="0"/>
          </a:p>
          <a:p>
            <a:pPr>
              <a:buNone/>
            </a:pPr>
            <a:r>
              <a:rPr lang="en-AU" dirty="0" smtClean="0"/>
              <a:t>Space – PP1.75:</a:t>
            </a:r>
          </a:p>
          <a:p>
            <a:pPr lvl="1"/>
            <a:r>
              <a:rPr lang="en-AU" sz="3000" dirty="0" smtClean="0"/>
              <a:t>Specification of instructions for movement, including relative position and quarter turns left and right</a:t>
            </a:r>
          </a:p>
          <a:p>
            <a:endParaRPr lang="en-AU" dirty="0" smtClean="0"/>
          </a:p>
          <a:p>
            <a:pPr lvl="1"/>
            <a:endParaRPr lang="en-AU" dirty="0" smtClean="0"/>
          </a:p>
          <a:p>
            <a:pPr lvl="1"/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766</TotalTime>
  <Words>945</Words>
  <Application>Microsoft Office PowerPoint</Application>
  <PresentationFormat>On-screen Show (4:3)</PresentationFormat>
  <Paragraphs>108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Verve</vt:lpstr>
      <vt:lpstr>Angles - Level 3</vt:lpstr>
      <vt:lpstr>Importance of Angles</vt:lpstr>
      <vt:lpstr>Wilson and Adams (1992)</vt:lpstr>
      <vt:lpstr>Overview of Dimension</vt:lpstr>
      <vt:lpstr>1. Conceptual focus – Angles Level 3</vt:lpstr>
      <vt:lpstr>Conceptual Focus</vt:lpstr>
      <vt:lpstr>Students understanding of angles</vt:lpstr>
      <vt:lpstr>2. Major Concepts </vt:lpstr>
      <vt:lpstr>Prior conceptual knowledge</vt:lpstr>
      <vt:lpstr>Prior Conceptual Knowledge</vt:lpstr>
      <vt:lpstr>Prior Conceptual Knowledge</vt:lpstr>
      <vt:lpstr>Misconception 1:Distraction by arm length</vt:lpstr>
      <vt:lpstr>Misconception 2: Orientation of angle</vt:lpstr>
      <vt:lpstr>Misconception 3: Amount of turn</vt:lpstr>
      <vt:lpstr>Conceptual Difficulty:</vt:lpstr>
      <vt:lpstr>Realistic Context</vt:lpstr>
      <vt:lpstr>Realistic context cont...</vt:lpstr>
      <vt:lpstr>Activity:</vt:lpstr>
      <vt:lpstr>Justification:</vt:lpstr>
      <vt:lpstr>References: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Angles - Level 3</dc:title>
  <dc:creator>Windows User</dc:creator>
  <cp:lastModifiedBy>Rosemary Mahlis</cp:lastModifiedBy>
  <cp:revision>87</cp:revision>
  <dcterms:created xsi:type="dcterms:W3CDTF">2011-08-31T02:38:16Z</dcterms:created>
  <dcterms:modified xsi:type="dcterms:W3CDTF">2012-08-05T02:05:17Z</dcterms:modified>
</cp:coreProperties>
</file>